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58" r:id="rId6"/>
    <p:sldId id="264" r:id="rId7"/>
    <p:sldId id="259" r:id="rId8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3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C5D31-E71D-9FC5-B749-CE07FDF71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DCCA7F-C46A-4A5C-27F0-557FDE062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A6D90E-1998-6D34-0F86-8199FA47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162273-7B27-BA45-519D-96B60E69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60966A-287F-3BA1-CBBA-CC03E8F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16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9A76B-E3CC-B4DA-9534-E9B823C5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0A1D4AC-C207-BFAB-5111-377C59F62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0126DF-F80D-B2C0-F29C-B979032F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66726E-0477-8B27-E9A9-99F50FE9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46B639-7685-8F33-E758-A780403A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7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612684A-F414-EA18-B8A2-8B9C8A4DB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B074A82-A750-3A6F-0180-FAD77DA1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7A8C06-1192-BD33-35B5-3B3A7374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B68FBC-5BEF-0A80-4EE8-609B5B30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30F1C8-A521-BFAE-BE20-A8420AF3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31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61472-E868-4398-560E-1E2465C1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9EF5C0-2474-3A23-CCB1-DE21A0589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E6E78B-05A3-2405-DF07-EB0139E5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86862-7AD7-A75D-8695-FB9CDFB7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75C33C-20DA-C292-5670-E84288DE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59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4325A-1050-E5AA-1F93-5EEC8E22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390F67-63F8-11E2-4C14-7B3E9F322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D8B023-69EB-4607-97B0-F98C32D4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DFBA7E-911E-9E5E-60D5-D0772713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0848DA-2E7C-2F7D-EE79-D16A7C70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19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733E0-A282-9D4A-1E83-2E16F9A4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74B3C-BB21-5D07-304E-964C2E327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11EF822-A2B9-D8CC-6E24-ED01C2ED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F566-683E-A0D8-60E8-CA6F27CF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E44CAC-4EE0-6EAA-C95F-7A3692AE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9C626C-7A64-CE2D-7232-AB7219CD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85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C8E69-14A3-2B01-AC8E-491ADDD7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C9B51F-065A-5803-6CAD-E38482FC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E4D7EA-E342-57D0-7517-2DBCA0DE4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042ACCB-23AF-14A0-4B19-F623F772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990839-EE04-AD59-51D6-1BA251DAE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0C4B22-AA3B-B03E-E2CB-F585E03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BDBD9C-BBFA-3297-443D-74062989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6CEBFB-2738-9737-2D2D-56237F9D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45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63C39-51F8-0C73-AA64-F1DC8728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2D1A89-2974-BC07-FA12-70407EF1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DE57850-AABB-9F28-1AE4-5A1B725D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CFBE1A-6C93-CD5A-D442-1F7B5057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9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2BD746C-E430-4970-4F4A-3126BEA2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01EA18-1628-AC7B-567F-5E840617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EBB7E7-60EB-9B51-DF8B-7CC86875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0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E6B1B9-8772-A648-2109-73A7D7ED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8546D1-D7B0-2396-BD44-1B2DF482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9DF942-B4FD-2B54-24F9-47F3FBF2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D8C69B-4130-F63D-5E3D-7C2A7868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FBDC5A-CDA1-802E-CF77-4858E916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E7089C-4341-64E6-65F5-C9A00BD5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1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22BA-2111-BD3E-F929-6F9B7BFE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436691E-1109-157C-B1C6-651F70A00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8DAC2A-3F3F-56D9-3588-1BF41BDD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0A67B0-044A-699B-CD87-F807AF65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0B4A17-637F-0C84-98E7-7C7C7197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63A357-E21B-0DB2-CCE7-6EE90113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3CF5F44-F840-6DAC-9BEE-BA99369A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0F345D-1E26-31A5-C963-C91BE21B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731FAE-9567-6126-0F7C-82F76740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F25DCD-C7CA-21D5-5824-E346D0CB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F88FEB-D597-D5AB-9865-6031D2626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5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apan.travel/en/spot/1858/" TargetMode="External"/><Relationship Id="rId3" Type="http://schemas.openxmlformats.org/officeDocument/2006/relationships/hyperlink" Target="https://harvester-yakumo.com/" TargetMode="External"/><Relationship Id="rId7" Type="http://schemas.openxmlformats.org/officeDocument/2006/relationships/hyperlink" Target="https://www.hakodate.travel/en/top7/morning-market" TargetMode="External"/><Relationship Id="rId2" Type="http://schemas.openxmlformats.org/officeDocument/2006/relationships/hyperlink" Target="https://www.japan.travel/en/spot/1908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apan.travel/en/spot/1892/" TargetMode="External"/><Relationship Id="rId5" Type="http://schemas.openxmlformats.org/officeDocument/2006/relationships/hyperlink" Target="https://www.japan.travel/en/spot/1904/" TargetMode="External"/><Relationship Id="rId10" Type="http://schemas.openxmlformats.org/officeDocument/2006/relationships/hyperlink" Target="https://www.japan.travel/en/spot/1900/" TargetMode="External"/><Relationship Id="rId4" Type="http://schemas.openxmlformats.org/officeDocument/2006/relationships/hyperlink" Target="https://www.japan.travel/en/spot/1893/" TargetMode="External"/><Relationship Id="rId9" Type="http://schemas.openxmlformats.org/officeDocument/2006/relationships/hyperlink" Target="https://www.japan.travel/en/spot/1896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apan.travel/en/spot/2157/" TargetMode="External"/><Relationship Id="rId3" Type="http://schemas.openxmlformats.org/officeDocument/2006/relationships/hyperlink" Target="https://www.japan.travel/en/spot/2161/" TargetMode="External"/><Relationship Id="rId7" Type="http://schemas.openxmlformats.org/officeDocument/2006/relationships/hyperlink" Target="http://www.hjcc.jp/index_e.html" TargetMode="External"/><Relationship Id="rId2" Type="http://schemas.openxmlformats.org/officeDocument/2006/relationships/hyperlink" Target="https://usuzan.hokkaido.jp/e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ocso-tenshien.jp/eng/" TargetMode="External"/><Relationship Id="rId5" Type="http://schemas.openxmlformats.org/officeDocument/2006/relationships/hyperlink" Target="http://en.otaru-sakaimachi.com/" TargetMode="External"/><Relationship Id="rId4" Type="http://schemas.openxmlformats.org/officeDocument/2006/relationships/hyperlink" Target="http://www.otaru-orgel.co.jp/e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anukikoji.or.jp/" TargetMode="External"/><Relationship Id="rId3" Type="http://schemas.openxmlformats.org/officeDocument/2006/relationships/hyperlink" Target="https://www.japan.travel/en/spot/1935/" TargetMode="External"/><Relationship Id="rId7" Type="http://schemas.openxmlformats.org/officeDocument/2006/relationships/hyperlink" Target="https://www.japan.travel/en/spot/1927/" TargetMode="External"/><Relationship Id="rId2" Type="http://schemas.openxmlformats.org/officeDocument/2006/relationships/hyperlink" Target="https://www.shiroikoibitopark.jp/e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v-tower.co.jp/en/" TargetMode="External"/><Relationship Id="rId5" Type="http://schemas.openxmlformats.org/officeDocument/2006/relationships/hyperlink" Target="https://www.japan.travel/en/spot/1929/" TargetMode="External"/><Relationship Id="rId4" Type="http://schemas.openxmlformats.org/officeDocument/2006/relationships/hyperlink" Target="https://www.japan.travel/en/spot/1933/" TargetMode="External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EF5E1A-0CF8-581B-2E36-6EE09D44E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ja-JP" sz="8100" u="sng" dirty="0"/>
              <a:t>Plan 18</a:t>
            </a:r>
            <a:r>
              <a:rPr kumimoji="1" lang="ja-JP" altLang="en-US" sz="8100" dirty="0"/>
              <a:t>　</a:t>
            </a:r>
            <a:br>
              <a:rPr kumimoji="1" lang="en-US" altLang="ja-JP" sz="8100" dirty="0"/>
            </a:br>
            <a:r>
              <a:rPr lang="en-US" altLang="ja-JP" sz="8100" dirty="0"/>
              <a:t>CTS</a:t>
            </a:r>
            <a:r>
              <a:rPr kumimoji="1" lang="en-US" altLang="ja-JP" sz="8100" dirty="0"/>
              <a:t> – </a:t>
            </a:r>
            <a:r>
              <a:rPr lang="en-US" altLang="ja-JP" sz="8100" dirty="0"/>
              <a:t>CTS</a:t>
            </a:r>
            <a:r>
              <a:rPr kumimoji="1" lang="en-US" altLang="ja-JP" sz="8100" dirty="0"/>
              <a:t> </a:t>
            </a:r>
            <a:r>
              <a:rPr lang="en-US" altLang="ja-JP" sz="8100" dirty="0"/>
              <a:t>6</a:t>
            </a:r>
            <a:r>
              <a:rPr kumimoji="1" lang="en-US" altLang="ja-JP" sz="8100" dirty="0"/>
              <a:t> days</a:t>
            </a:r>
            <a:br>
              <a:rPr kumimoji="1" lang="en-US" altLang="ja-JP" sz="8100" dirty="0"/>
            </a:br>
            <a:r>
              <a:rPr kumimoji="1" lang="en-US" altLang="ja-JP" sz="8100" dirty="0"/>
              <a:t>‘</a:t>
            </a:r>
            <a:r>
              <a:rPr kumimoji="1" lang="en-US" altLang="ja-JP" sz="8100" dirty="0" err="1"/>
              <a:t>Sakura’</a:t>
            </a:r>
            <a:r>
              <a:rPr lang="en-US" altLang="ja-JP" sz="2400" dirty="0" err="1"/>
              <a:t>in</a:t>
            </a:r>
            <a:r>
              <a:rPr lang="en-US" altLang="ja-JP" sz="2400" dirty="0"/>
              <a:t> Southern Hokkaido</a:t>
            </a:r>
            <a:endParaRPr kumimoji="1" lang="ja-JP" altLang="en-US" sz="2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4B0783-4CAA-B8CE-C81B-132E7B315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9861730" cy="1312657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dirty="0"/>
              <a:t>CTS – </a:t>
            </a:r>
            <a:r>
              <a:rPr lang="en-US" altLang="ja-JP" dirty="0" err="1"/>
              <a:t>Noboribetsu</a:t>
            </a:r>
            <a:r>
              <a:rPr lang="en-US" altLang="ja-JP" dirty="0"/>
              <a:t> – </a:t>
            </a:r>
            <a:r>
              <a:rPr lang="en-US" altLang="ja-JP" dirty="0" err="1"/>
              <a:t>Yakumo</a:t>
            </a:r>
            <a:r>
              <a:rPr lang="en-US" altLang="ja-JP" dirty="0"/>
              <a:t> – </a:t>
            </a:r>
            <a:r>
              <a:rPr lang="en-US" altLang="ja-JP" dirty="0" err="1"/>
              <a:t>Onuma-koen</a:t>
            </a:r>
            <a:r>
              <a:rPr lang="en-US" altLang="ja-JP" dirty="0"/>
              <a:t> – </a:t>
            </a:r>
            <a:r>
              <a:rPr lang="en-US" altLang="ja-JP" dirty="0" err="1"/>
              <a:t>Goryokaku</a:t>
            </a:r>
            <a:r>
              <a:rPr lang="en-US" altLang="ja-JP" dirty="0"/>
              <a:t> – Hakodate – </a:t>
            </a:r>
            <a:r>
              <a:rPr lang="en-US" altLang="ja-JP" dirty="0" err="1"/>
              <a:t>Tobetsu</a:t>
            </a:r>
            <a:r>
              <a:rPr lang="en-US" altLang="ja-JP" dirty="0"/>
              <a:t> – </a:t>
            </a:r>
            <a:r>
              <a:rPr lang="en-US" altLang="ja-JP" dirty="0" err="1"/>
              <a:t>Matsumae</a:t>
            </a:r>
            <a:r>
              <a:rPr lang="en-US" altLang="ja-JP" dirty="0"/>
              <a:t> – Mori – Lake Toya – Mt. </a:t>
            </a:r>
            <a:r>
              <a:rPr lang="en-US" altLang="ja-JP" dirty="0" err="1"/>
              <a:t>Usu</a:t>
            </a:r>
            <a:r>
              <a:rPr lang="en-US" altLang="ja-JP" dirty="0"/>
              <a:t> – Otaru – Sapporo – CTS</a:t>
            </a:r>
          </a:p>
        </p:txBody>
      </p:sp>
    </p:spTree>
    <p:extLst>
      <p:ext uri="{BB962C8B-B14F-4D97-AF65-F5344CB8AC3E}">
        <p14:creationId xmlns:p14="http://schemas.microsoft.com/office/powerpoint/2010/main" val="5165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23CF38-EFDE-D509-2A65-024D05EA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334"/>
          <a:stretch/>
        </p:blipFill>
        <p:spPr>
          <a:xfrm>
            <a:off x="196844" y="157532"/>
            <a:ext cx="11798300" cy="651276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C1E95DD-08ED-3951-89A3-B5E1B1C4F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5419"/>
          <a:stretch/>
        </p:blipFill>
        <p:spPr>
          <a:xfrm>
            <a:off x="196844" y="1794011"/>
            <a:ext cx="2450560" cy="1634090"/>
          </a:xfrm>
          <a:prstGeom prst="rect">
            <a:avLst/>
          </a:prstGeom>
        </p:spPr>
      </p:pic>
      <p:pic>
        <p:nvPicPr>
          <p:cNvPr id="2" name="図 1" descr="森の中を歩いている人&#10;&#10;中程度の精度で自動的に生成された説明">
            <a:extLst>
              <a:ext uri="{FF2B5EF4-FFF2-40B4-BE49-F238E27FC236}">
                <a16:creationId xmlns:a16="http://schemas.microsoft.com/office/drawing/2014/main" id="{50AC993D-F647-2998-E530-FE2BF7634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6"/>
          <a:stretch/>
        </p:blipFill>
        <p:spPr>
          <a:xfrm>
            <a:off x="196844" y="165797"/>
            <a:ext cx="2471329" cy="1653066"/>
          </a:xfrm>
          <a:prstGeom prst="rect">
            <a:avLst/>
          </a:prstGeom>
        </p:spPr>
      </p:pic>
      <p:pic>
        <p:nvPicPr>
          <p:cNvPr id="7" name="図 6" descr="白い花が咲いている植物&#10;&#10;自動的に生成された説明">
            <a:extLst>
              <a:ext uri="{FF2B5EF4-FFF2-40B4-BE49-F238E27FC236}">
                <a16:creationId xmlns:a16="http://schemas.microsoft.com/office/drawing/2014/main" id="{842E57DF-326D-CA0F-06C3-15C751105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1"/>
          <a:stretch/>
        </p:blipFill>
        <p:spPr>
          <a:xfrm>
            <a:off x="196844" y="3411271"/>
            <a:ext cx="2446426" cy="1669292"/>
          </a:xfrm>
          <a:prstGeom prst="rect">
            <a:avLst/>
          </a:prstGeom>
        </p:spPr>
      </p:pic>
      <p:pic>
        <p:nvPicPr>
          <p:cNvPr id="9" name="図 8" descr="屋外, 草, 自然, 建物 が含まれている画像&#10;&#10;自動的に生成された説明">
            <a:extLst>
              <a:ext uri="{FF2B5EF4-FFF2-40B4-BE49-F238E27FC236}">
                <a16:creationId xmlns:a16="http://schemas.microsoft.com/office/drawing/2014/main" id="{CB382685-0B22-5191-68F2-8DB0699B1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4" y="5066377"/>
            <a:ext cx="2460317" cy="1634091"/>
          </a:xfrm>
          <a:prstGeom prst="rect">
            <a:avLst/>
          </a:prstGeom>
        </p:spPr>
      </p:pic>
      <p:sp>
        <p:nvSpPr>
          <p:cNvPr id="5" name="フローチャート: 結合子 4">
            <a:extLst>
              <a:ext uri="{FF2B5EF4-FFF2-40B4-BE49-F238E27FC236}">
                <a16:creationId xmlns:a16="http://schemas.microsoft.com/office/drawing/2014/main" id="{AF312E72-EC89-7127-825D-DBFA3018DA53}"/>
              </a:ext>
            </a:extLst>
          </p:cNvPr>
          <p:cNvSpPr/>
          <p:nvPr/>
        </p:nvSpPr>
        <p:spPr>
          <a:xfrm rot="21410352">
            <a:off x="7201199" y="2198799"/>
            <a:ext cx="478772" cy="48961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結合子 5">
            <a:extLst>
              <a:ext uri="{FF2B5EF4-FFF2-40B4-BE49-F238E27FC236}">
                <a16:creationId xmlns:a16="http://schemas.microsoft.com/office/drawing/2014/main" id="{E1989367-2033-031F-40D2-60567F0099E1}"/>
              </a:ext>
            </a:extLst>
          </p:cNvPr>
          <p:cNvSpPr/>
          <p:nvPr/>
        </p:nvSpPr>
        <p:spPr>
          <a:xfrm rot="21410352">
            <a:off x="5385461" y="4821567"/>
            <a:ext cx="478772" cy="48961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73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661E6A-2B5A-13AB-9D3B-7A56E019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4166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b="1" u="sng" dirty="0"/>
              <a:t>Plan 18</a:t>
            </a:r>
            <a:br>
              <a:rPr kumimoji="1" lang="en-US" altLang="ja-JP" sz="2800" dirty="0"/>
            </a:br>
            <a:r>
              <a:rPr lang="en-US" altLang="ja-JP" sz="2400" dirty="0"/>
              <a:t>CTS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Noboribetsu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Yakumo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Onuma-koen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Goryokaku</a:t>
            </a:r>
            <a:r>
              <a:rPr kumimoji="1" lang="en-US" altLang="ja-JP" sz="2400" dirty="0"/>
              <a:t> – Hakodate – </a:t>
            </a:r>
            <a:br>
              <a:rPr kumimoji="1" lang="en-US" altLang="ja-JP" sz="2400" dirty="0"/>
            </a:br>
            <a:r>
              <a:rPr kumimoji="1" lang="en-US" altLang="ja-JP" sz="2400" dirty="0" err="1"/>
              <a:t>Tobetsu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Matsumae</a:t>
            </a:r>
            <a:r>
              <a:rPr kumimoji="1" lang="en-US" altLang="ja-JP" sz="2400" dirty="0"/>
              <a:t> – Mori – Lake Toya – Mt. </a:t>
            </a:r>
            <a:r>
              <a:rPr kumimoji="1" lang="en-US" altLang="ja-JP" sz="2400" dirty="0" err="1"/>
              <a:t>Usu</a:t>
            </a:r>
            <a:r>
              <a:rPr kumimoji="1" lang="en-US" altLang="ja-JP" sz="2400" dirty="0"/>
              <a:t> – Otaru – Sapporo – CTS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EC658C-97DA-CEE7-352E-6DA59A15E3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1</a:t>
            </a:r>
            <a:r>
              <a:rPr kumimoji="1" lang="en-US" altLang="ja-JP" sz="1500" b="1" dirty="0"/>
              <a:t> </a:t>
            </a:r>
          </a:p>
          <a:p>
            <a:pPr marL="0" indent="0">
              <a:buNone/>
            </a:pPr>
            <a:r>
              <a:rPr kumimoji="1" lang="en-US" altLang="ja-JP" sz="1500" b="1" dirty="0"/>
              <a:t>CTS – (60 min.) </a:t>
            </a:r>
            <a:r>
              <a:rPr lang="en-US" altLang="ja-JP" sz="1500" b="1" dirty="0"/>
              <a:t>– </a:t>
            </a:r>
            <a:r>
              <a:rPr lang="en-US" altLang="ja-JP" sz="1500" b="1" dirty="0" err="1"/>
              <a:t>Noboribetsu</a:t>
            </a:r>
            <a:r>
              <a:rPr lang="en-US" altLang="ja-JP" sz="1500" b="1" dirty="0"/>
              <a:t> – (110 min.) – </a:t>
            </a:r>
          </a:p>
          <a:p>
            <a:pPr marL="0" indent="0">
              <a:buNone/>
            </a:pPr>
            <a:r>
              <a:rPr lang="en-US" altLang="ja-JP" sz="1500" b="1" dirty="0" err="1"/>
              <a:t>Yakumo</a:t>
            </a:r>
            <a:r>
              <a:rPr lang="en-US" altLang="ja-JP" sz="1500" b="1" dirty="0"/>
              <a:t> – (50 min.) – </a:t>
            </a:r>
            <a:r>
              <a:rPr lang="en-US" altLang="ja-JP" sz="1500" b="1" dirty="0" err="1"/>
              <a:t>Onuma-koen</a:t>
            </a:r>
            <a:r>
              <a:rPr lang="en-US" altLang="ja-JP" sz="1500" b="1" dirty="0"/>
              <a:t> – (40 min.) – </a:t>
            </a:r>
          </a:p>
          <a:p>
            <a:pPr marL="0" indent="0">
              <a:buNone/>
            </a:pPr>
            <a:r>
              <a:rPr lang="en-US" altLang="ja-JP" sz="1500" b="1" dirty="0" err="1"/>
              <a:t>Goryokaku</a:t>
            </a:r>
            <a:r>
              <a:rPr lang="en-US" altLang="ja-JP" sz="1500" b="1" dirty="0"/>
              <a:t> – (20 min.) – Hakodate</a:t>
            </a:r>
          </a:p>
          <a:p>
            <a:pPr marL="0" indent="0">
              <a:buNone/>
            </a:pPr>
            <a:endParaRPr kumimoji="1" lang="en-US" altLang="ja-JP" sz="1500" b="1" dirty="0"/>
          </a:p>
          <a:p>
            <a:pPr marL="0" indent="0">
              <a:buNone/>
            </a:pPr>
            <a:r>
              <a:rPr lang="en-US" altLang="ja-JP" sz="1500" b="1" dirty="0"/>
              <a:t>A</a:t>
            </a:r>
            <a:r>
              <a:rPr kumimoji="1" lang="en-US" altLang="ja-JP" sz="1500" b="1" dirty="0"/>
              <a:t>M</a:t>
            </a:r>
          </a:p>
          <a:p>
            <a:r>
              <a:rPr lang="en-US" altLang="ja-JP" sz="1500" dirty="0" err="1">
                <a:hlinkClick r:id="rId2"/>
              </a:rPr>
              <a:t>Noboribetsu</a:t>
            </a:r>
            <a:r>
              <a:rPr lang="en-US" altLang="ja-JP" sz="1500" dirty="0">
                <a:hlinkClick r:id="rId2"/>
              </a:rPr>
              <a:t> Hell Velley</a:t>
            </a:r>
            <a:endParaRPr lang="en-US" altLang="ja-JP" sz="1500" dirty="0"/>
          </a:p>
          <a:p>
            <a:r>
              <a:rPr lang="en-US" altLang="ja-JP" sz="1500" dirty="0">
                <a:hlinkClick r:id="rId3"/>
              </a:rPr>
              <a:t>Harvester </a:t>
            </a:r>
            <a:r>
              <a:rPr lang="en-US" altLang="ja-JP" sz="1500" dirty="0" err="1">
                <a:hlinkClick r:id="rId3"/>
              </a:rPr>
              <a:t>Yakumo</a:t>
            </a:r>
            <a:endParaRPr lang="en-US" altLang="ja-JP" sz="1500" dirty="0"/>
          </a:p>
          <a:p>
            <a:pPr marL="0" indent="0">
              <a:buNone/>
            </a:pPr>
            <a:r>
              <a:rPr lang="en-US" altLang="ja-JP" sz="1500" b="1" dirty="0"/>
              <a:t>PM</a:t>
            </a:r>
            <a:endParaRPr lang="en-US" altLang="ja-JP" sz="1500" dirty="0"/>
          </a:p>
          <a:p>
            <a:r>
              <a:rPr lang="en-US" altLang="ja-JP" sz="1500" dirty="0" err="1">
                <a:hlinkClick r:id="rId4"/>
              </a:rPr>
              <a:t>Onuma</a:t>
            </a:r>
            <a:r>
              <a:rPr lang="en-US" altLang="ja-JP" sz="1500" dirty="0">
                <a:hlinkClick r:id="rId4"/>
              </a:rPr>
              <a:t> Quasi National Park</a:t>
            </a:r>
            <a:endParaRPr lang="en-US" altLang="ja-JP" sz="1500" dirty="0"/>
          </a:p>
          <a:p>
            <a:r>
              <a:rPr lang="en-US" altLang="ja-JP" sz="1500" dirty="0" err="1">
                <a:hlinkClick r:id="rId5"/>
              </a:rPr>
              <a:t>Goryokaku</a:t>
            </a:r>
            <a:r>
              <a:rPr lang="en-US" altLang="ja-JP" sz="1500" dirty="0">
                <a:hlinkClick r:id="rId5"/>
              </a:rPr>
              <a:t> Park</a:t>
            </a:r>
            <a:endParaRPr lang="en-US" altLang="ja-JP" sz="1500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585113E-907B-692F-89F2-E1AC74E29A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u="sng" dirty="0"/>
              <a:t>Day 2 </a:t>
            </a:r>
          </a:p>
          <a:p>
            <a:pPr marL="0" indent="0">
              <a:buNone/>
            </a:pPr>
            <a:r>
              <a:rPr lang="en-US" altLang="ja-JP" sz="1600" b="1" dirty="0"/>
              <a:t>Hakodate – (40 min.) – </a:t>
            </a:r>
            <a:r>
              <a:rPr lang="en-US" altLang="ja-JP" sz="1600" b="1" dirty="0" err="1"/>
              <a:t>Tobetsu</a:t>
            </a:r>
            <a:r>
              <a:rPr lang="en-US" altLang="ja-JP" sz="1600" b="1" dirty="0"/>
              <a:t> – (80 min.) – </a:t>
            </a:r>
          </a:p>
          <a:p>
            <a:pPr marL="0" indent="0">
              <a:buNone/>
            </a:pPr>
            <a:r>
              <a:rPr lang="en-US" altLang="ja-JP" sz="1600" b="1" dirty="0" err="1"/>
              <a:t>Matsumae</a:t>
            </a:r>
            <a:r>
              <a:rPr lang="en-US" altLang="ja-JP" sz="1600" b="1" dirty="0"/>
              <a:t> – (120 min.) – Hakodate </a:t>
            </a:r>
          </a:p>
          <a:p>
            <a:endParaRPr lang="en-US" altLang="ja-JP" sz="1600" dirty="0"/>
          </a:p>
          <a:p>
            <a:pPr marL="0" indent="0">
              <a:buNone/>
            </a:pPr>
            <a:r>
              <a:rPr lang="en-US" altLang="ja-JP" sz="1600" b="1" dirty="0"/>
              <a:t>AM</a:t>
            </a:r>
            <a:r>
              <a:rPr lang="en-US" altLang="ja-JP" sz="1600" b="1" dirty="0">
                <a:hlinkClick r:id="rId6"/>
              </a:rPr>
              <a:t> </a:t>
            </a:r>
            <a:endParaRPr lang="en-US" altLang="ja-JP" sz="1600" b="1" dirty="0"/>
          </a:p>
          <a:p>
            <a:r>
              <a:rPr lang="en-US" altLang="ja-JP" sz="1600" dirty="0">
                <a:hlinkClick r:id="rId7"/>
              </a:rPr>
              <a:t>Hakodate </a:t>
            </a:r>
            <a:r>
              <a:rPr lang="en-US" altLang="ja-JP" sz="1600" dirty="0" err="1">
                <a:hlinkClick r:id="rId7"/>
              </a:rPr>
              <a:t>Asaichi</a:t>
            </a:r>
            <a:r>
              <a:rPr lang="en-US" altLang="ja-JP" sz="1600" dirty="0">
                <a:hlinkClick r:id="rId7"/>
              </a:rPr>
              <a:t> Morning Market</a:t>
            </a:r>
            <a:endParaRPr lang="en-US" altLang="ja-JP" sz="1600" dirty="0"/>
          </a:p>
          <a:p>
            <a:r>
              <a:rPr lang="en-US" altLang="ja-JP" sz="1600" dirty="0" err="1">
                <a:hlinkClick r:id="rId6"/>
              </a:rPr>
              <a:t>Tobetsu</a:t>
            </a:r>
            <a:r>
              <a:rPr lang="en-US" altLang="ja-JP" sz="1600" dirty="0">
                <a:hlinkClick r:id="rId6"/>
              </a:rPr>
              <a:t> </a:t>
            </a:r>
            <a:r>
              <a:rPr lang="en-US" altLang="ja-JP" sz="1600" dirty="0" err="1">
                <a:hlinkClick r:id="rId6"/>
              </a:rPr>
              <a:t>Trapist</a:t>
            </a:r>
            <a:r>
              <a:rPr lang="en-US" altLang="ja-JP" sz="1600" dirty="0">
                <a:hlinkClick r:id="rId6"/>
              </a:rPr>
              <a:t> Monastery</a:t>
            </a:r>
            <a:endParaRPr lang="en-US" altLang="ja-JP" sz="1600" dirty="0"/>
          </a:p>
          <a:p>
            <a:pPr marL="0" indent="0">
              <a:buNone/>
            </a:pPr>
            <a:r>
              <a:rPr lang="en-US" altLang="ja-JP" sz="1600" b="1" dirty="0"/>
              <a:t>PM </a:t>
            </a:r>
          </a:p>
          <a:p>
            <a:r>
              <a:rPr lang="en-US" altLang="ja-JP" sz="1600" dirty="0">
                <a:hlinkClick r:id="rId8"/>
              </a:rPr>
              <a:t>Cherry blossoms at </a:t>
            </a:r>
            <a:r>
              <a:rPr lang="en-US" altLang="ja-JP" sz="1600" dirty="0" err="1">
                <a:hlinkClick r:id="rId8"/>
              </a:rPr>
              <a:t>Matsumae</a:t>
            </a:r>
            <a:r>
              <a:rPr lang="en-US" altLang="ja-JP" sz="1600" dirty="0">
                <a:hlinkClick r:id="rId8"/>
              </a:rPr>
              <a:t> Park</a:t>
            </a:r>
            <a:endParaRPr lang="en-US" altLang="ja-JP" sz="1600" dirty="0"/>
          </a:p>
          <a:p>
            <a:r>
              <a:rPr lang="en-US" altLang="ja-JP" sz="1600" dirty="0">
                <a:hlinkClick r:id="rId9"/>
              </a:rPr>
              <a:t>Mt. Hakodate Ropeway</a:t>
            </a:r>
            <a:endParaRPr lang="en-US" altLang="ja-JP" sz="1600" dirty="0"/>
          </a:p>
          <a:p>
            <a:r>
              <a:rPr lang="en-US" altLang="ja-JP" sz="1600" dirty="0" err="1">
                <a:hlinkClick r:id="rId10"/>
              </a:rPr>
              <a:t>Kanemori</a:t>
            </a:r>
            <a:r>
              <a:rPr lang="en-US" altLang="ja-JP" sz="1600" dirty="0">
                <a:hlinkClick r:id="rId10"/>
              </a:rPr>
              <a:t> Red Brick Warehouse</a:t>
            </a:r>
            <a:endParaRPr lang="en-US" altLang="ja-JP" sz="1600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713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918B397-6177-F262-447C-74B78C675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4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6EF80E-98A2-782B-B5E3-0F4FBD82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6417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b="1" u="sng" dirty="0"/>
              <a:t>Plan 18</a:t>
            </a:r>
            <a:br>
              <a:rPr kumimoji="1" lang="en-US" altLang="ja-JP" sz="2400" dirty="0"/>
            </a:br>
            <a:r>
              <a:rPr kumimoji="1" lang="en-US" altLang="ja-JP" sz="2400" dirty="0"/>
              <a:t>CTS – </a:t>
            </a:r>
            <a:r>
              <a:rPr kumimoji="1" lang="en-US" altLang="ja-JP" sz="2400" dirty="0" err="1"/>
              <a:t>Noboribetsu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Yakumo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Onuma-koen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Goryokaku</a:t>
            </a:r>
            <a:r>
              <a:rPr kumimoji="1" lang="en-US" altLang="ja-JP" sz="2400" dirty="0"/>
              <a:t> – Hakodate – </a:t>
            </a:r>
            <a:br>
              <a:rPr kumimoji="1" lang="en-US" altLang="ja-JP" sz="2400" dirty="0"/>
            </a:br>
            <a:r>
              <a:rPr kumimoji="1" lang="en-US" altLang="ja-JP" sz="2400" dirty="0" err="1"/>
              <a:t>Tobetsu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Matsumae</a:t>
            </a:r>
            <a:r>
              <a:rPr kumimoji="1" lang="en-US" altLang="ja-JP" sz="2400" dirty="0"/>
              <a:t> – Mori – Lake Toya – Mt. </a:t>
            </a:r>
            <a:r>
              <a:rPr kumimoji="1" lang="en-US" altLang="ja-JP" sz="2400" dirty="0" err="1"/>
              <a:t>Usu</a:t>
            </a:r>
            <a:r>
              <a:rPr kumimoji="1" lang="en-US" altLang="ja-JP" sz="2400" dirty="0"/>
              <a:t> – Otaru – Sapporo – CTS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B63998-6494-11B1-DD80-3E7C2195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1407" y="1760356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4 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Lake Toya – (20 min.) – Mt. </a:t>
            </a:r>
            <a:r>
              <a:rPr kumimoji="1" lang="en-US" altLang="ja-JP" sz="1500" b="1" dirty="0" err="1"/>
              <a:t>Usu</a:t>
            </a:r>
            <a:r>
              <a:rPr kumimoji="1" lang="en-US" altLang="ja-JP" sz="1500" b="1" dirty="0"/>
              <a:t> – (140 min.) – </a:t>
            </a:r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Otaru – (60 min.) – Sapporo</a:t>
            </a:r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AM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2"/>
              </a:rPr>
              <a:t>Mt. </a:t>
            </a:r>
            <a:r>
              <a:rPr kumimoji="1" lang="en-US" altLang="ja-JP" sz="1500" dirty="0" err="1">
                <a:hlinkClick r:id="rId2"/>
              </a:rPr>
              <a:t>Usu</a:t>
            </a:r>
            <a:r>
              <a:rPr kumimoji="1" lang="en-US" altLang="ja-JP" sz="1500" dirty="0">
                <a:hlinkClick r:id="rId2"/>
              </a:rPr>
              <a:t> Ropeway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PM 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3"/>
              </a:rPr>
              <a:t>Otaru Canal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 err="1"/>
              <a:t>Kitaichi</a:t>
            </a:r>
            <a:r>
              <a:rPr kumimoji="1" lang="en-US" altLang="ja-JP" sz="1500" dirty="0"/>
              <a:t> Glass </a:t>
            </a:r>
            <a:r>
              <a:rPr kumimoji="1" lang="en-US" altLang="ja-JP" sz="1500" dirty="0" err="1"/>
              <a:t>Sangokan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4"/>
              </a:rPr>
              <a:t>Otaru Music Box Museum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 err="1">
                <a:hlinkClick r:id="rId5"/>
              </a:rPr>
              <a:t>Sakaimachi</a:t>
            </a:r>
            <a:r>
              <a:rPr lang="en-US" altLang="ja-JP" sz="1500" dirty="0">
                <a:hlinkClick r:id="rId5"/>
              </a:rPr>
              <a:t> Shopping Street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A46585C5-B7A7-2737-25A3-C6C62F166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176035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3</a:t>
            </a:r>
            <a:r>
              <a:rPr kumimoji="1" lang="en-US" altLang="ja-JP" sz="1500" b="1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1500" b="1" dirty="0"/>
              <a:t>Hakodate –</a:t>
            </a:r>
            <a:r>
              <a:rPr kumimoji="1" lang="en-US" altLang="ja-JP" sz="1500" b="1" dirty="0"/>
              <a:t> (</a:t>
            </a:r>
            <a:r>
              <a:rPr lang="en-US" altLang="ja-JP" sz="1500" b="1" dirty="0"/>
              <a:t>30</a:t>
            </a:r>
            <a:r>
              <a:rPr kumimoji="1" lang="en-US" altLang="ja-JP" sz="1500" b="1" dirty="0"/>
              <a:t> min.) – </a:t>
            </a:r>
            <a:r>
              <a:rPr kumimoji="1" lang="en-US" altLang="ja-JP" sz="1500" b="1" dirty="0" err="1"/>
              <a:t>Trapistine</a:t>
            </a:r>
            <a:r>
              <a:rPr kumimoji="1" lang="en-US" altLang="ja-JP" sz="1500" b="1" dirty="0"/>
              <a:t> Convent –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ja-JP" sz="1500" b="1" dirty="0"/>
              <a:t>(50 min.) –  </a:t>
            </a:r>
            <a:r>
              <a:rPr kumimoji="1" lang="en-US" altLang="ja-JP" sz="1500" b="1" dirty="0" err="1"/>
              <a:t>Shikabe</a:t>
            </a:r>
            <a:r>
              <a:rPr kumimoji="1" lang="en-US" altLang="ja-JP" sz="1500" b="1" dirty="0"/>
              <a:t> – (90 min.) – Mori –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ja-JP" sz="1500" b="1" dirty="0"/>
              <a:t>(70 min.) – Lake Toya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lnSpc>
                <a:spcPts val="1600"/>
              </a:lnSpc>
              <a:buNone/>
            </a:pPr>
            <a:r>
              <a:rPr kumimoji="1" lang="en-US" altLang="ja-JP" sz="1500" b="1" dirty="0"/>
              <a:t>AM 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6"/>
              </a:rPr>
              <a:t>Trapistine</a:t>
            </a:r>
            <a:r>
              <a:rPr kumimoji="1" lang="en-US" altLang="ja-JP" sz="1500" dirty="0">
                <a:hlinkClick r:id="rId6"/>
              </a:rPr>
              <a:t> Convent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7"/>
              </a:rPr>
              <a:t>Hakodate </a:t>
            </a:r>
            <a:r>
              <a:rPr lang="en-US" altLang="ja-JP" sz="1500" dirty="0" err="1">
                <a:hlinkClick r:id="rId7"/>
              </a:rPr>
              <a:t>Jomon</a:t>
            </a:r>
            <a:r>
              <a:rPr lang="en-US" altLang="ja-JP" sz="1500" dirty="0">
                <a:hlinkClick r:id="rId7"/>
              </a:rPr>
              <a:t> Culture Center</a:t>
            </a:r>
            <a:endParaRPr kumimoji="1" lang="en-US" altLang="ja-JP" sz="1500" dirty="0"/>
          </a:p>
          <a:p>
            <a:pPr marL="0" indent="0">
              <a:lnSpc>
                <a:spcPts val="1600"/>
              </a:lnSpc>
              <a:buNone/>
            </a:pPr>
            <a:r>
              <a:rPr kumimoji="1" lang="en-US" altLang="ja-JP" sz="1500" b="1" dirty="0"/>
              <a:t>PM 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 err="1"/>
              <a:t>Oniushi</a:t>
            </a:r>
            <a:r>
              <a:rPr kumimoji="1" lang="en-US" altLang="ja-JP" sz="1500" dirty="0"/>
              <a:t> </a:t>
            </a:r>
            <a:r>
              <a:rPr lang="en-US" altLang="ja-JP" sz="1500" dirty="0"/>
              <a:t>Park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8"/>
              </a:rPr>
              <a:t>Lake Toya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99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15D79D8-7387-224D-CC58-E2F0429A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8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67836-3D89-9311-BAEB-4FF63825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b="1" u="sng" dirty="0"/>
              <a:t>Plan 18</a:t>
            </a:r>
            <a:br>
              <a:rPr kumimoji="1" lang="en-US" altLang="ja-JP" sz="2400" dirty="0"/>
            </a:br>
            <a:r>
              <a:rPr lang="en-US" altLang="ja-JP" sz="2400" dirty="0"/>
              <a:t>CTS – </a:t>
            </a:r>
            <a:r>
              <a:rPr lang="en-US" altLang="ja-JP" sz="2400" dirty="0" err="1"/>
              <a:t>Noboribetsu</a:t>
            </a:r>
            <a:r>
              <a:rPr lang="en-US" altLang="ja-JP" sz="2400" dirty="0"/>
              <a:t> – </a:t>
            </a:r>
            <a:r>
              <a:rPr lang="en-US" altLang="ja-JP" sz="2400" dirty="0" err="1"/>
              <a:t>Yakumo</a:t>
            </a:r>
            <a:r>
              <a:rPr lang="en-US" altLang="ja-JP" sz="2400" dirty="0"/>
              <a:t> – </a:t>
            </a:r>
            <a:r>
              <a:rPr lang="en-US" altLang="ja-JP" sz="2400" dirty="0" err="1"/>
              <a:t>Onuma-koen</a:t>
            </a:r>
            <a:r>
              <a:rPr lang="en-US" altLang="ja-JP" sz="2400" dirty="0"/>
              <a:t> – </a:t>
            </a:r>
            <a:r>
              <a:rPr lang="en-US" altLang="ja-JP" sz="2400" dirty="0" err="1"/>
              <a:t>Goryokaku</a:t>
            </a:r>
            <a:r>
              <a:rPr lang="en-US" altLang="ja-JP" sz="2400" dirty="0"/>
              <a:t> – Hakodate – </a:t>
            </a:r>
            <a:br>
              <a:rPr lang="en-US" altLang="ja-JP" sz="2400" dirty="0"/>
            </a:br>
            <a:r>
              <a:rPr lang="en-US" altLang="ja-JP" sz="2400" dirty="0" err="1"/>
              <a:t>Tobetsu</a:t>
            </a:r>
            <a:r>
              <a:rPr lang="en-US" altLang="ja-JP" sz="2400" dirty="0"/>
              <a:t> – </a:t>
            </a:r>
            <a:r>
              <a:rPr lang="en-US" altLang="ja-JP" sz="2400" dirty="0" err="1"/>
              <a:t>Matsumae</a:t>
            </a:r>
            <a:r>
              <a:rPr lang="en-US" altLang="ja-JP" sz="2400" dirty="0"/>
              <a:t> – Mori – Lake Toya – Mt. </a:t>
            </a:r>
            <a:r>
              <a:rPr lang="en-US" altLang="ja-JP" sz="2400" dirty="0" err="1"/>
              <a:t>Usu</a:t>
            </a:r>
            <a:r>
              <a:rPr lang="en-US" altLang="ja-JP" sz="2400" dirty="0"/>
              <a:t> – Otaru – Sapporo – CTS</a:t>
            </a:r>
            <a:endParaRPr kumimoji="1" lang="ja-JP" altLang="en-US" sz="2400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3F5C06E-E198-18D2-6E2C-F98CD60171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1500" b="1" u="sng" dirty="0"/>
              <a:t>Day 6 </a:t>
            </a:r>
          </a:p>
          <a:p>
            <a:pPr marL="0" indent="0">
              <a:buNone/>
            </a:pPr>
            <a:r>
              <a:rPr lang="en-US" altLang="ja-JP" sz="1500" b="1" dirty="0"/>
              <a:t>Sapporo – CTS</a:t>
            </a:r>
          </a:p>
          <a:p>
            <a:endParaRPr lang="ja-JP" altLang="en-US" dirty="0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269CE815-A7FD-9A19-FEB7-2A08390D3810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500" b="1" u="sng" dirty="0"/>
              <a:t>Day 5</a:t>
            </a:r>
            <a:r>
              <a:rPr lang="en-US" altLang="ja-JP" sz="15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500" b="1" dirty="0"/>
              <a:t>Sapporo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500" dirty="0"/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ja-JP" sz="1500" b="1" dirty="0"/>
              <a:t>AM </a:t>
            </a:r>
          </a:p>
          <a:p>
            <a:pPr>
              <a:lnSpc>
                <a:spcPts val="1500"/>
              </a:lnSpc>
            </a:pPr>
            <a:r>
              <a:rPr lang="en-US" altLang="ja-JP" sz="1500" dirty="0" err="1">
                <a:hlinkClick r:id="rId2"/>
              </a:rPr>
              <a:t>Shiroi</a:t>
            </a:r>
            <a:r>
              <a:rPr lang="en-US" altLang="ja-JP" sz="1500" dirty="0">
                <a:hlinkClick r:id="rId2"/>
              </a:rPr>
              <a:t> </a:t>
            </a:r>
            <a:r>
              <a:rPr lang="en-US" altLang="ja-JP" sz="1500" dirty="0" err="1">
                <a:hlinkClick r:id="rId2"/>
              </a:rPr>
              <a:t>Koibito</a:t>
            </a:r>
            <a:r>
              <a:rPr lang="en-US" altLang="ja-JP" sz="1500" dirty="0">
                <a:hlinkClick r:id="rId2"/>
              </a:rPr>
              <a:t>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3"/>
              </a:rPr>
              <a:t>Hokkaido </a:t>
            </a:r>
            <a:r>
              <a:rPr lang="en-US" altLang="ja-JP" sz="1500" dirty="0" err="1">
                <a:hlinkClick r:id="rId3"/>
              </a:rPr>
              <a:t>Jingu</a:t>
            </a:r>
            <a:r>
              <a:rPr lang="en-US" altLang="ja-JP" sz="1500" dirty="0">
                <a:hlinkClick r:id="rId3"/>
              </a:rPr>
              <a:t> Shrine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4"/>
              </a:rPr>
              <a:t>Maruyama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5"/>
              </a:rPr>
              <a:t>Mt. </a:t>
            </a:r>
            <a:r>
              <a:rPr lang="en-US" altLang="ja-JP" sz="1500" dirty="0" err="1">
                <a:hlinkClick r:id="rId5"/>
              </a:rPr>
              <a:t>Moiwa</a:t>
            </a:r>
            <a:r>
              <a:rPr lang="en-US" altLang="ja-JP" sz="1500" dirty="0">
                <a:hlinkClick r:id="rId5"/>
              </a:rPr>
              <a:t> Ropeway</a:t>
            </a:r>
            <a:endParaRPr lang="en-US" altLang="ja-JP" sz="1500" dirty="0"/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ja-JP" sz="1500" b="1" dirty="0"/>
              <a:t>PM </a:t>
            </a:r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6"/>
              </a:rPr>
              <a:t>Sapporo TV Tower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7"/>
              </a:rPr>
              <a:t>Odori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8"/>
              </a:rPr>
              <a:t>Tanuki-koji Shopping Arcade</a:t>
            </a:r>
            <a:endParaRPr lang="en-US" altLang="ja-JP" sz="15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1600" dirty="0"/>
          </a:p>
        </p:txBody>
      </p:sp>
      <p:pic>
        <p:nvPicPr>
          <p:cNvPr id="6" name="図 5" descr="屋外, 建物, 家, 草 が含まれている画像&#10;&#10;自動的に生成された説明">
            <a:extLst>
              <a:ext uri="{FF2B5EF4-FFF2-40B4-BE49-F238E27FC236}">
                <a16:creationId xmlns:a16="http://schemas.microsoft.com/office/drawing/2014/main" id="{331F8170-D5C3-2FFB-737F-FADE66720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1" y="4155713"/>
            <a:ext cx="3603048" cy="27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362</Words>
  <Application>Microsoft Office PowerPoint</Application>
  <PresentationFormat>ワイド画面</PresentationFormat>
  <Paragraphs>64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游ゴシック Light</vt:lpstr>
      <vt:lpstr>Arial</vt:lpstr>
      <vt:lpstr>Office テーマ</vt:lpstr>
      <vt:lpstr>Plan 18　 CTS – CTS 6 days ‘Sakura’in Southern Hokkaido</vt:lpstr>
      <vt:lpstr>PowerPoint プレゼンテーション</vt:lpstr>
      <vt:lpstr>Plan 18 CTS – Noboribetsu – Yakumo – Onuma-koen – Goryokaku – Hakodate –  Tobetsu – Matsumae – Mori – Lake Toya – Mt. Usu – Otaru – Sapporo – CTS</vt:lpstr>
      <vt:lpstr>PowerPoint プレゼンテーション</vt:lpstr>
      <vt:lpstr>Plan 18 CTS – Noboribetsu – Yakumo – Onuma-koen – Goryokaku – Hakodate –  Tobetsu – Matsumae – Mori – Lake Toya – Mt. Usu – Otaru – Sapporo – CTS</vt:lpstr>
      <vt:lpstr>PowerPoint プレゼンテーション</vt:lpstr>
      <vt:lpstr>Plan 18 CTS – Noboribetsu – Yakumo – Onuma-koen – Goryokaku – Hakodate –  Tobetsu – Matsumae – Mori – Lake Toya – Mt. Usu – Otaru – Sapporo – 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1　 KIX – NRT 7 days</dc:title>
  <dc:creator>小鹿 秀揮</dc:creator>
  <cp:lastModifiedBy>TRAVELKIDS3</cp:lastModifiedBy>
  <cp:revision>51</cp:revision>
  <cp:lastPrinted>2022-10-20T00:01:42Z</cp:lastPrinted>
  <dcterms:created xsi:type="dcterms:W3CDTF">2022-10-19T06:09:01Z</dcterms:created>
  <dcterms:modified xsi:type="dcterms:W3CDTF">2022-11-14T14:17:11Z</dcterms:modified>
</cp:coreProperties>
</file>